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2" r:id="rId2"/>
    <p:sldId id="277" r:id="rId3"/>
    <p:sldId id="290" r:id="rId4"/>
    <p:sldId id="292" r:id="rId5"/>
    <p:sldId id="278" r:id="rId6"/>
    <p:sldId id="279" r:id="rId7"/>
    <p:sldId id="276" r:id="rId8"/>
    <p:sldId id="281" r:id="rId9"/>
    <p:sldId id="274" r:id="rId10"/>
    <p:sldId id="282" r:id="rId11"/>
    <p:sldId id="283" r:id="rId12"/>
    <p:sldId id="293" r:id="rId13"/>
    <p:sldId id="286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323015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I will give you the keys of the kingdom of Heaven.” Matthew 16:18-19 NLT</a:t>
            </a:r>
          </a:p>
        </p:txBody>
      </p:sp>
    </p:spTree>
    <p:extLst>
      <p:ext uri="{BB962C8B-B14F-4D97-AF65-F5344CB8AC3E}">
        <p14:creationId xmlns:p14="http://schemas.microsoft.com/office/powerpoint/2010/main" val="3102679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037265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“I tell you the truth Peter – this very night, </a:t>
            </a:r>
            <a:r>
              <a:rPr lang="en-US" dirty="0" smtClean="0">
                <a:solidFill>
                  <a:srgbClr val="233657"/>
                </a:solidFill>
              </a:rPr>
              <a:t>before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rgbClr val="233657"/>
                </a:solidFill>
              </a:rPr>
              <a:t>the </a:t>
            </a:r>
            <a:r>
              <a:rPr lang="en-US" dirty="0">
                <a:solidFill>
                  <a:srgbClr val="233657"/>
                </a:solidFill>
              </a:rPr>
              <a:t>rooster crows, you will deny three times </a:t>
            </a:r>
            <a:r>
              <a:rPr lang="en-US" dirty="0" smtClean="0">
                <a:solidFill>
                  <a:srgbClr val="233657"/>
                </a:solidFill>
              </a:rPr>
              <a:t>that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rgbClr val="233657"/>
                </a:solidFill>
              </a:rPr>
              <a:t>you </a:t>
            </a:r>
            <a:r>
              <a:rPr lang="en-US" dirty="0">
                <a:solidFill>
                  <a:srgbClr val="233657"/>
                </a:solidFill>
              </a:rPr>
              <a:t>even know me.” Matthew 26:34 NLT</a:t>
            </a:r>
            <a:endParaRPr lang="en-US" dirty="0">
              <a:solidFill>
                <a:srgbClr val="233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3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252951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The world needs to know the hope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message of Jesus living in you.</a:t>
            </a:r>
          </a:p>
        </p:txBody>
      </p:sp>
    </p:spTree>
    <p:extLst>
      <p:ext uri="{BB962C8B-B14F-4D97-AF65-F5344CB8AC3E}">
        <p14:creationId xmlns:p14="http://schemas.microsoft.com/office/powerpoint/2010/main" val="3843449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362" y="382355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503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16223" r="3579" b="25235"/>
          <a:stretch/>
        </p:blipFill>
        <p:spPr>
          <a:xfrm>
            <a:off x="1027877" y="796459"/>
            <a:ext cx="10136245" cy="436665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252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4" name="“ . . . for He has been mindful of the humble state of His servant. From now on all generations will call me blessed. . .”…"/>
          <p:cNvSpPr txBox="1"/>
          <p:nvPr/>
        </p:nvSpPr>
        <p:spPr>
          <a:xfrm>
            <a:off x="270710" y="87178"/>
            <a:ext cx="4937925" cy="63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7" tIns="50797" rIns="50797" bIns="50797">
            <a:spAutoFit/>
          </a:bodyPr>
          <a:lstStyle/>
          <a:p>
            <a:pPr lvl="1" algn="l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3200" dirty="0" smtClean="0">
                <a:solidFill>
                  <a:srgbClr val="233657"/>
                </a:solidFill>
              </a:rPr>
              <a:t>14,000 applicants</a:t>
            </a:r>
            <a:endParaRPr lang="en-US" sz="3200" dirty="0">
              <a:solidFill>
                <a:srgbClr val="233657"/>
              </a:solidFill>
            </a:endParaRPr>
          </a:p>
        </p:txBody>
      </p:sp>
      <p:sp>
        <p:nvSpPr>
          <p:cNvPr id="5" name="“ . . . for He has been mindful of the humble state of His servant. From now on all generations will call me blessed. . .”…"/>
          <p:cNvSpPr txBox="1"/>
          <p:nvPr/>
        </p:nvSpPr>
        <p:spPr>
          <a:xfrm>
            <a:off x="2739672" y="725293"/>
            <a:ext cx="4614041" cy="63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7" tIns="50797" rIns="50797" bIns="50797">
            <a:spAutoFit/>
          </a:bodyPr>
          <a:lstStyle/>
          <a:p>
            <a:pPr lvl="1" algn="l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3200" dirty="0" smtClean="0">
                <a:solidFill>
                  <a:srgbClr val="233657"/>
                </a:solidFill>
              </a:rPr>
              <a:t> 4,000 nominated</a:t>
            </a:r>
            <a:endParaRPr lang="en-US" sz="3200" dirty="0">
              <a:solidFill>
                <a:srgbClr val="233657"/>
              </a:solidFill>
            </a:endParaRPr>
          </a:p>
        </p:txBody>
      </p:sp>
      <p:sp>
        <p:nvSpPr>
          <p:cNvPr id="6" name="“ . . . for He has been mindful of the humble state of His servant. From now on all generations will call me blessed. . .”…"/>
          <p:cNvSpPr txBox="1"/>
          <p:nvPr/>
        </p:nvSpPr>
        <p:spPr>
          <a:xfrm>
            <a:off x="4919100" y="1363408"/>
            <a:ext cx="7141780" cy="63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7" tIns="50797" rIns="50797" bIns="50797">
            <a:spAutoFit/>
          </a:bodyPr>
          <a:lstStyle/>
          <a:p>
            <a:pPr lvl="1" algn="l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3200" dirty="0" smtClean="0">
                <a:solidFill>
                  <a:srgbClr val="233657"/>
                </a:solidFill>
              </a:rPr>
              <a:t> 2,500 meet requirements</a:t>
            </a:r>
            <a:endParaRPr lang="en-US" sz="3200" dirty="0">
              <a:solidFill>
                <a:srgbClr val="233657"/>
              </a:solidFill>
            </a:endParaRPr>
          </a:p>
        </p:txBody>
      </p:sp>
      <p:sp>
        <p:nvSpPr>
          <p:cNvPr id="7" name="“ . . . for He has been mindful of the humble state of His servant. From now on all generations will call me blessed. . .”…"/>
          <p:cNvSpPr txBox="1"/>
          <p:nvPr/>
        </p:nvSpPr>
        <p:spPr>
          <a:xfrm>
            <a:off x="8374088" y="2000430"/>
            <a:ext cx="4905569" cy="63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7" tIns="50797" rIns="50797" bIns="50797">
            <a:spAutoFit/>
          </a:bodyPr>
          <a:lstStyle/>
          <a:p>
            <a:pPr lvl="1" algn="l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3200" dirty="0" smtClean="0">
                <a:solidFill>
                  <a:srgbClr val="233657"/>
                </a:solidFill>
              </a:rPr>
              <a:t> 1,200 are enrolled</a:t>
            </a:r>
            <a:endParaRPr lang="en-US" sz="3200" dirty="0">
              <a:solidFill>
                <a:srgbClr val="23365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24588" r="4104" b="27739"/>
          <a:stretch/>
        </p:blipFill>
        <p:spPr>
          <a:xfrm>
            <a:off x="722199" y="2411373"/>
            <a:ext cx="10747601" cy="3148669"/>
          </a:xfrm>
          <a:prstGeom prst="rect">
            <a:avLst/>
          </a:prstGeom>
        </p:spPr>
      </p:pic>
      <p:sp>
        <p:nvSpPr>
          <p:cNvPr id="9" name="“ . . . for He has been mindful of the humble state of His servant. From now on all generations will call me blessed. . .”…"/>
          <p:cNvSpPr txBox="1"/>
          <p:nvPr/>
        </p:nvSpPr>
        <p:spPr>
          <a:xfrm>
            <a:off x="5208635" y="4884032"/>
            <a:ext cx="2061028" cy="109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7" tIns="50797" rIns="50797" bIns="50797">
            <a:spAutoFit/>
          </a:bodyPr>
          <a:lstStyle/>
          <a:p>
            <a:pPr lvl="1" algn="l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5400" b="1" u="sng" dirty="0" smtClean="0">
                <a:solidFill>
                  <a:srgbClr val="233657"/>
                </a:solidFill>
              </a:rPr>
              <a:t>1</a:t>
            </a:r>
            <a:r>
              <a:rPr lang="en-US" sz="5400" b="1" dirty="0" smtClean="0">
                <a:solidFill>
                  <a:srgbClr val="233657"/>
                </a:solidFill>
              </a:rPr>
              <a:t> in </a:t>
            </a:r>
            <a:r>
              <a:rPr lang="en-US" sz="5400" b="1" u="sng" dirty="0" smtClean="0">
                <a:solidFill>
                  <a:srgbClr val="233657"/>
                </a:solidFill>
              </a:rPr>
              <a:t>5</a:t>
            </a:r>
            <a:endParaRPr lang="en-US" sz="5400" b="1" dirty="0">
              <a:solidFill>
                <a:srgbClr val="233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05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10" y="285872"/>
            <a:ext cx="2315301" cy="3087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8" y="679162"/>
            <a:ext cx="3417764" cy="1918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84" y="3273763"/>
            <a:ext cx="3225703" cy="2201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57" y="3656031"/>
            <a:ext cx="3190846" cy="2126699"/>
          </a:xfrm>
          <a:prstGeom prst="snip2DiagRect">
            <a:avLst>
              <a:gd name="adj1" fmla="val 380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3" b="9380"/>
          <a:stretch/>
        </p:blipFill>
        <p:spPr>
          <a:xfrm>
            <a:off x="4551682" y="1441373"/>
            <a:ext cx="3433690" cy="3378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306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787417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“…Jesus began to tell his disciples plainly that it was necessary for him to go to Jerusalem, and that he would suffer many terrible things at the </a:t>
            </a:r>
            <a:r>
              <a:rPr lang="en-US" dirty="0" smtClean="0">
                <a:solidFill>
                  <a:srgbClr val="233657"/>
                </a:solidFill>
              </a:rPr>
              <a:t>hands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rgbClr val="233657"/>
                </a:solidFill>
              </a:rPr>
              <a:t>of </a:t>
            </a:r>
            <a:r>
              <a:rPr lang="en-US" dirty="0">
                <a:solidFill>
                  <a:srgbClr val="233657"/>
                </a:solidFill>
              </a:rPr>
              <a:t>the elders, the leading priests,</a:t>
            </a:r>
            <a:endParaRPr lang="en-US" dirty="0">
              <a:solidFill>
                <a:srgbClr val="233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27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684107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the teachers of religious </a:t>
            </a:r>
            <a:r>
              <a:rPr lang="en-US" dirty="0" smtClean="0">
                <a:solidFill>
                  <a:srgbClr val="233657"/>
                </a:solidFill>
              </a:rPr>
              <a:t>law.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rgbClr val="233657"/>
                </a:solidFill>
              </a:rPr>
              <a:t>He </a:t>
            </a:r>
            <a:r>
              <a:rPr lang="en-US" dirty="0">
                <a:solidFill>
                  <a:srgbClr val="233657"/>
                </a:solidFill>
              </a:rPr>
              <a:t>would be killed, but on the third </a:t>
            </a:r>
            <a:r>
              <a:rPr lang="en-US" dirty="0" smtClean="0">
                <a:solidFill>
                  <a:srgbClr val="233657"/>
                </a:solidFill>
              </a:rPr>
              <a:t>day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rgbClr val="233657"/>
                </a:solidFill>
              </a:rPr>
              <a:t>he </a:t>
            </a:r>
            <a:r>
              <a:rPr lang="en-US" dirty="0">
                <a:solidFill>
                  <a:srgbClr val="233657"/>
                </a:solidFill>
              </a:rPr>
              <a:t>would be raised from the </a:t>
            </a:r>
            <a:r>
              <a:rPr lang="en-US" dirty="0" smtClean="0">
                <a:solidFill>
                  <a:srgbClr val="233657"/>
                </a:solidFill>
              </a:rPr>
              <a:t>dead”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rgbClr val="233657"/>
                </a:solidFill>
              </a:rPr>
              <a:t>Matthew </a:t>
            </a:r>
            <a:r>
              <a:rPr lang="en-US" dirty="0">
                <a:solidFill>
                  <a:srgbClr val="233657"/>
                </a:solidFill>
              </a:rPr>
              <a:t>16:21NLT</a:t>
            </a:r>
            <a:endParaRPr lang="en-US" dirty="0">
              <a:solidFill>
                <a:srgbClr val="233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00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670186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Jesus turned to Peter and said, “Get away from me, Satan! You are a dangerous trap to me. You are seeing things merely from a human point of view, not from God’s.” Matthew 16:23 NLT</a:t>
            </a:r>
            <a:endParaRPr lang="en-US" dirty="0">
              <a:solidFill>
                <a:srgbClr val="233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9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019680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When the stakes were high, and </a:t>
            </a:r>
            <a:r>
              <a:rPr lang="en-US" dirty="0" smtClean="0">
                <a:solidFill>
                  <a:srgbClr val="233657"/>
                </a:solidFill>
              </a:rPr>
              <a:t>literally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rgbClr val="233657"/>
                </a:solidFill>
              </a:rPr>
              <a:t>the </a:t>
            </a:r>
            <a:r>
              <a:rPr lang="en-US" dirty="0">
                <a:solidFill>
                  <a:srgbClr val="233657"/>
                </a:solidFill>
              </a:rPr>
              <a:t>fate of the world was in his hands,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b="1" dirty="0">
                <a:solidFill>
                  <a:srgbClr val="233657"/>
                </a:solidFill>
              </a:rPr>
              <a:t>Jesus</a:t>
            </a:r>
            <a:r>
              <a:rPr lang="en-US" dirty="0">
                <a:solidFill>
                  <a:srgbClr val="233657"/>
                </a:solidFill>
              </a:rPr>
              <a:t> stayed true to his message.</a:t>
            </a:r>
            <a:endParaRPr lang="en-US" dirty="0">
              <a:solidFill>
                <a:srgbClr val="233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43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788883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“Now I say to you that you are Peter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(which means ‘rock’), and upon this rock </a:t>
            </a:r>
            <a:r>
              <a:rPr lang="en-US" dirty="0" smtClean="0">
                <a:solidFill>
                  <a:srgbClr val="233657"/>
                </a:solidFill>
              </a:rPr>
              <a:t>I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rgbClr val="233657"/>
                </a:solidFill>
              </a:rPr>
              <a:t>will </a:t>
            </a:r>
            <a:r>
              <a:rPr lang="en-US" dirty="0">
                <a:solidFill>
                  <a:srgbClr val="233657"/>
                </a:solidFill>
              </a:rPr>
              <a:t>build my church, and all the powers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of hell will not conquer it.</a:t>
            </a:r>
            <a:endParaRPr lang="en-US" dirty="0">
              <a:solidFill>
                <a:srgbClr val="233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32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247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15</cp:revision>
  <dcterms:modified xsi:type="dcterms:W3CDTF">2021-03-18T17:04:30Z</dcterms:modified>
</cp:coreProperties>
</file>