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0" r:id="rId3"/>
    <p:sldId id="261" r:id="rId4"/>
    <p:sldId id="258" r:id="rId5"/>
    <p:sldId id="262" r:id="rId6"/>
    <p:sldId id="263" r:id="rId7"/>
    <p:sldId id="264" r:id="rId8"/>
    <p:sldId id="265" r:id="rId9"/>
    <p:sldId id="266" r:id="rId10"/>
    <p:sldId id="259" r:id="rId11"/>
    <p:sldId id="257" r:id="rId12"/>
    <p:sldId id="267" r:id="rId13"/>
    <p:sldId id="268"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42" autoAdjust="0"/>
  </p:normalViewPr>
  <p:slideViewPr>
    <p:cSldViewPr snapToGrid="0" snapToObjects="1">
      <p:cViewPr varScale="1">
        <p:scale>
          <a:sx n="75" d="100"/>
          <a:sy n="75" d="100"/>
        </p:scale>
        <p:origin x="-193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February 6, 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February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February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February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February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February 6,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February 6,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February 6, 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February 6,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February 6, 2015</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February 6, 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February 6, 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Making Bible Stories Stick</a:t>
            </a:r>
            <a:endParaRPr lang="en-US" dirty="0"/>
          </a:p>
        </p:txBody>
      </p:sp>
      <p:sp>
        <p:nvSpPr>
          <p:cNvPr id="3" name="Subtitle 2"/>
          <p:cNvSpPr>
            <a:spLocks noGrp="1"/>
          </p:cNvSpPr>
          <p:nvPr>
            <p:ph type="subTitle" idx="1"/>
          </p:nvPr>
        </p:nvSpPr>
        <p:spPr/>
        <p:txBody>
          <a:bodyPr/>
          <a:lstStyle/>
          <a:p>
            <a:r>
              <a:rPr lang="en-US" dirty="0" smtClean="0"/>
              <a:t> A Visual Journey for the Advancement of the Ability to Learn and Remember MANY Stories…</a:t>
            </a:r>
            <a:endParaRPr lang="en-US" dirty="0"/>
          </a:p>
        </p:txBody>
      </p:sp>
    </p:spTree>
    <p:extLst>
      <p:ext uri="{BB962C8B-B14F-4D97-AF65-F5344CB8AC3E}">
        <p14:creationId xmlns:p14="http://schemas.microsoft.com/office/powerpoint/2010/main" val="143733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2482"/>
            <a:ext cx="7024744" cy="1143000"/>
          </a:xfrm>
        </p:spPr>
        <p:txBody>
          <a:bodyPr>
            <a:normAutofit fontScale="90000"/>
          </a:bodyPr>
          <a:lstStyle/>
          <a:p>
            <a:r>
              <a:rPr lang="en-US" dirty="0" smtClean="0"/>
              <a:t>Adding visual and mental cues to the image</a:t>
            </a:r>
            <a:endParaRPr lang="en-US" dirty="0"/>
          </a:p>
        </p:txBody>
      </p:sp>
      <p:pic>
        <p:nvPicPr>
          <p:cNvPr id="4" name="Content Placeholder 3" descr="Screen Shot 2015-02-02 at 5.03.09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 t="1" r="-36319" b="-7909"/>
          <a:stretch/>
        </p:blipFill>
        <p:spPr>
          <a:xfrm>
            <a:off x="2257888" y="1835482"/>
            <a:ext cx="7750250" cy="4996363"/>
          </a:xfrm>
        </p:spPr>
      </p:pic>
    </p:spTree>
    <p:extLst>
      <p:ext uri="{BB962C8B-B14F-4D97-AF65-F5344CB8AC3E}">
        <p14:creationId xmlns:p14="http://schemas.microsoft.com/office/powerpoint/2010/main" val="3150431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497425"/>
            <a:ext cx="7024744" cy="1143000"/>
          </a:xfrm>
        </p:spPr>
        <p:txBody>
          <a:bodyPr>
            <a:normAutofit fontScale="90000"/>
          </a:bodyPr>
          <a:lstStyle/>
          <a:p>
            <a:r>
              <a:rPr lang="en-US" dirty="0" smtClean="0"/>
              <a:t>The smaller images or icons take their meaning from the text. The visual stimuli of the icons cements the meaning of the text into my mind quite nicely.</a:t>
            </a:r>
            <a:endParaRPr lang="en-US" dirty="0"/>
          </a:p>
        </p:txBody>
      </p:sp>
    </p:spTree>
    <p:extLst>
      <p:ext uri="{BB962C8B-B14F-4D97-AF65-F5344CB8AC3E}">
        <p14:creationId xmlns:p14="http://schemas.microsoft.com/office/powerpoint/2010/main" val="3597123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525726"/>
            <a:ext cx="7024744" cy="1143000"/>
          </a:xfrm>
        </p:spPr>
        <p:txBody>
          <a:bodyPr>
            <a:normAutofit fontScale="90000"/>
          </a:bodyPr>
          <a:lstStyle/>
          <a:p>
            <a:r>
              <a:rPr lang="en-US" dirty="0" smtClean="0"/>
              <a:t>I review these sporadically, using the time just before going to sleep or right after waking as excellent review times.</a:t>
            </a:r>
            <a:endParaRPr lang="en-US" dirty="0"/>
          </a:p>
        </p:txBody>
      </p:sp>
    </p:spTree>
    <p:extLst>
      <p:ext uri="{BB962C8B-B14F-4D97-AF65-F5344CB8AC3E}">
        <p14:creationId xmlns:p14="http://schemas.microsoft.com/office/powerpoint/2010/main" val="258577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475509"/>
            <a:ext cx="7024744" cy="759371"/>
          </a:xfrm>
        </p:spPr>
        <p:txBody>
          <a:bodyPr/>
          <a:lstStyle/>
          <a:p>
            <a:r>
              <a:rPr lang="en-US" dirty="0" smtClean="0"/>
              <a:t>So this:</a:t>
            </a:r>
            <a:endParaRPr lang="en-US" dirty="0"/>
          </a:p>
        </p:txBody>
      </p:sp>
      <p:sp>
        <p:nvSpPr>
          <p:cNvPr id="4" name="Content Placeholder 4"/>
          <p:cNvSpPr>
            <a:spLocks noGrp="1"/>
          </p:cNvSpPr>
          <p:nvPr>
            <p:ph idx="1"/>
          </p:nvPr>
        </p:nvSpPr>
        <p:spPr>
          <a:xfrm>
            <a:off x="1043492" y="1247540"/>
            <a:ext cx="6777317" cy="3508977"/>
          </a:xfrm>
        </p:spPr>
        <p:txBody>
          <a:bodyPr>
            <a:noAutofit/>
          </a:bodyPr>
          <a:lstStyle/>
          <a:p>
            <a:r>
              <a:rPr lang="en-US" sz="1200" dirty="0" smtClean="0"/>
              <a:t>Jesus and his disciples arrived </a:t>
            </a:r>
            <a:r>
              <a:rPr lang="en-US" sz="1200" dirty="0"/>
              <a:t>at the country of the </a:t>
            </a:r>
            <a:r>
              <a:rPr lang="en-US" sz="1200" dirty="0" err="1"/>
              <a:t>Gerasenes</a:t>
            </a:r>
            <a:r>
              <a:rPr lang="en-US" sz="1200" dirty="0"/>
              <a:t>, which is over against Galilee. And when he was come forth upon the land, there met him a certain man out of the city, who had demons; and for a long time he had worn no clothes, and abode not in any house, but in the tombs. And when he saw Jesus, he cried out, and fell down before him, and with a loud voice said, What have I to do with thee, Jesus, thou Son of the Most High God? I beseech thee, torment me not. For he was commanding the unclean spirit to come out from the man. For oftentimes it had seized him</a:t>
            </a:r>
            <a:r>
              <a:rPr lang="en-US" sz="1200" dirty="0" smtClean="0"/>
              <a:t>: and </a:t>
            </a:r>
            <a:r>
              <a:rPr lang="en-US" sz="1200" dirty="0"/>
              <a:t>he was kept under guard, and bound with chains and fetters; and breaking the bands asunder, he was driven of the demon into the deserts. And Jesus asked him, What is thy name? And he said, Legion; for many demons were entered into him. And they entreated him that he would not command them to depart into the abyss. Now there was there a herd of many swine feeding on the mountain</a:t>
            </a:r>
            <a:r>
              <a:rPr lang="en-US" sz="1200" dirty="0" smtClean="0"/>
              <a:t>: and </a:t>
            </a:r>
            <a:r>
              <a:rPr lang="en-US" sz="1200" dirty="0"/>
              <a:t>they entreated him that he would give them leave to enter into them. And he gave them leave. </a:t>
            </a:r>
            <a:endParaRPr lang="en-US" sz="1200" dirty="0" smtClean="0"/>
          </a:p>
          <a:p>
            <a:r>
              <a:rPr lang="en-US" sz="1200" dirty="0" smtClean="0"/>
              <a:t>And </a:t>
            </a:r>
            <a:r>
              <a:rPr lang="en-US" sz="1200" dirty="0"/>
              <a:t>the demons came out from the man, and entered into the </a:t>
            </a:r>
            <a:r>
              <a:rPr lang="en-US" sz="1200" dirty="0" smtClean="0"/>
              <a:t>swine: and </a:t>
            </a:r>
            <a:r>
              <a:rPr lang="en-US" sz="1200" dirty="0"/>
              <a:t>the herd rushed down the steep into the lake, and were drowned. And when they that fed them saw what had come to pass, they fled, and told it in the city and in the country. And they went out to see what had come to pass; and they came to Jesus, and found the man, from whom the demons were gone out, sitting, clothed and in his right mind, at the feet of </a:t>
            </a:r>
            <a:r>
              <a:rPr lang="en-US" sz="1200" dirty="0" smtClean="0"/>
              <a:t>Jesus :</a:t>
            </a:r>
            <a:r>
              <a:rPr lang="en-US" sz="1200" dirty="0"/>
              <a:t>and they were afraid. And they that saw it told them how he that was possessed with demons was made whole.</a:t>
            </a:r>
          </a:p>
          <a:p>
            <a:r>
              <a:rPr lang="en-US" sz="1200" dirty="0"/>
              <a:t> And all the people of the country of the </a:t>
            </a:r>
            <a:r>
              <a:rPr lang="en-US" sz="1200" dirty="0" err="1"/>
              <a:t>Gerasenes</a:t>
            </a:r>
            <a:r>
              <a:rPr lang="en-US" sz="1200" dirty="0"/>
              <a:t> round about asked him to depart from them, for they were </a:t>
            </a:r>
            <a:r>
              <a:rPr lang="en-US" sz="1200" dirty="0" smtClean="0"/>
              <a:t>gripped </a:t>
            </a:r>
            <a:r>
              <a:rPr lang="en-US" sz="1200" dirty="0"/>
              <a:t>with great fear</a:t>
            </a:r>
            <a:r>
              <a:rPr lang="en-US" sz="1200" dirty="0" smtClean="0"/>
              <a:t>: and </a:t>
            </a:r>
            <a:r>
              <a:rPr lang="en-US" sz="1200" dirty="0"/>
              <a:t>he entered into a boat, and returned. But the man from whom the demons were gone out prayed him that he might be with </a:t>
            </a:r>
            <a:r>
              <a:rPr lang="en-US" sz="1200" dirty="0" smtClean="0"/>
              <a:t>him :</a:t>
            </a:r>
            <a:r>
              <a:rPr lang="en-US" sz="1200" dirty="0"/>
              <a:t>but he sent him away, saying, Return to thy house, and declare how great things God hath done for thee. And he went his way, publishing throughout the whole city how great things Jesus had done for him</a:t>
            </a:r>
          </a:p>
        </p:txBody>
      </p:sp>
    </p:spTree>
    <p:extLst>
      <p:ext uri="{BB962C8B-B14F-4D97-AF65-F5344CB8AC3E}">
        <p14:creationId xmlns:p14="http://schemas.microsoft.com/office/powerpoint/2010/main" val="1458017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491846"/>
            <a:ext cx="7024744" cy="789375"/>
          </a:xfrm>
        </p:spPr>
        <p:txBody>
          <a:bodyPr/>
          <a:lstStyle/>
          <a:p>
            <a:r>
              <a:rPr lang="en-US" dirty="0" smtClean="0"/>
              <a:t>Becomes this:</a:t>
            </a:r>
            <a:endParaRPr lang="en-US" dirty="0"/>
          </a:p>
        </p:txBody>
      </p:sp>
      <p:pic>
        <p:nvPicPr>
          <p:cNvPr id="5" name="Content Placeholder 3" descr="Screen Shot 2015-02-02 at 5.03.09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5947" t="1217" r="1618" b="-14923"/>
          <a:stretch/>
        </p:blipFill>
        <p:spPr>
          <a:xfrm>
            <a:off x="1026559" y="1422351"/>
            <a:ext cx="6682713" cy="5746606"/>
          </a:xfrm>
        </p:spPr>
      </p:pic>
    </p:spTree>
    <p:extLst>
      <p:ext uri="{BB962C8B-B14F-4D97-AF65-F5344CB8AC3E}">
        <p14:creationId xmlns:p14="http://schemas.microsoft.com/office/powerpoint/2010/main" val="141364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232809"/>
            <a:ext cx="7024744" cy="1143000"/>
          </a:xfrm>
        </p:spPr>
        <p:txBody>
          <a:bodyPr>
            <a:normAutofit fontScale="90000"/>
          </a:bodyPr>
          <a:lstStyle/>
          <a:p>
            <a:r>
              <a:rPr lang="en-US" dirty="0" smtClean="0"/>
              <a:t>Which one do </a:t>
            </a:r>
            <a:r>
              <a:rPr lang="en-US" i="1" u="sng" dirty="0" smtClean="0"/>
              <a:t>you</a:t>
            </a:r>
            <a:r>
              <a:rPr lang="en-US" dirty="0" smtClean="0"/>
              <a:t> think I recall more easily?!</a:t>
            </a:r>
            <a:br>
              <a:rPr lang="en-US" dirty="0" smtClean="0"/>
            </a:br>
            <a:r>
              <a:rPr lang="en-US" dirty="0"/>
              <a:t/>
            </a:r>
            <a:br>
              <a:rPr lang="en-US" dirty="0"/>
            </a:br>
            <a:r>
              <a:rPr lang="en-US" dirty="0" smtClean="0"/>
              <a:t>The images of course!!</a:t>
            </a:r>
            <a:endParaRPr lang="en-US" dirty="0"/>
          </a:p>
        </p:txBody>
      </p:sp>
    </p:spTree>
    <p:extLst>
      <p:ext uri="{BB962C8B-B14F-4D97-AF65-F5344CB8AC3E}">
        <p14:creationId xmlns:p14="http://schemas.microsoft.com/office/powerpoint/2010/main" val="23268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372" y="4901736"/>
            <a:ext cx="7024744" cy="1143000"/>
          </a:xfrm>
        </p:spPr>
        <p:txBody>
          <a:bodyPr>
            <a:normAutofit fontScale="90000"/>
          </a:bodyPr>
          <a:lstStyle/>
          <a:p>
            <a:r>
              <a:rPr lang="en-US" dirty="0" smtClean="0"/>
              <a:t>‘</a:t>
            </a:r>
            <a:r>
              <a:rPr lang="en-US" i="1" dirty="0" smtClean="0"/>
              <a:t>Learning How to Learn</a:t>
            </a:r>
            <a:r>
              <a:rPr lang="en-US" dirty="0" smtClean="0"/>
              <a:t>’ is helping me further the use of these </a:t>
            </a:r>
            <a:r>
              <a:rPr lang="en-US" dirty="0" err="1" smtClean="0"/>
              <a:t>StudyMaps</a:t>
            </a:r>
            <a:r>
              <a:rPr lang="en-US" dirty="0" smtClean="0"/>
              <a:t> for my goal of embedding 200 such stories into my working and long term memory. </a:t>
            </a:r>
            <a:r>
              <a:rPr lang="en-US" dirty="0"/>
              <a:t> </a:t>
            </a:r>
            <a:r>
              <a:rPr lang="en-US" dirty="0" smtClean="0"/>
              <a:t>        Thank you!</a:t>
            </a:r>
            <a:br>
              <a:rPr lang="en-US" dirty="0" smtClean="0"/>
            </a:br>
            <a:r>
              <a:rPr lang="en-US" sz="2000" dirty="0"/>
              <a:t/>
            </a:r>
            <a:br>
              <a:rPr lang="en-US" sz="2000" dirty="0"/>
            </a:br>
            <a:r>
              <a:rPr lang="en-US" dirty="0" smtClean="0"/>
              <a:t>                        ~ </a:t>
            </a:r>
            <a:r>
              <a:rPr lang="en-US" i="1" dirty="0" smtClean="0"/>
              <a:t>Ray Neu</a:t>
            </a:r>
            <a:br>
              <a:rPr lang="en-US" i="1" dirty="0" smtClean="0"/>
            </a:br>
            <a:r>
              <a:rPr lang="en-US" i="1" dirty="0" smtClean="0"/>
              <a:t>              </a:t>
            </a:r>
            <a:r>
              <a:rPr lang="en-US" sz="2700" i="1" dirty="0" smtClean="0"/>
              <a:t>Global Oral Learning Coordinator</a:t>
            </a:r>
            <a:br>
              <a:rPr lang="en-US" sz="2700" i="1" dirty="0" smtClean="0"/>
            </a:br>
            <a:r>
              <a:rPr lang="en-US" sz="2700" i="1" dirty="0" smtClean="0"/>
              <a:t>                     Church of the Nazarene</a:t>
            </a:r>
            <a:endParaRPr lang="en-US" sz="2700" i="1" dirty="0"/>
          </a:p>
        </p:txBody>
      </p:sp>
    </p:spTree>
    <p:extLst>
      <p:ext uri="{BB962C8B-B14F-4D97-AF65-F5344CB8AC3E}">
        <p14:creationId xmlns:p14="http://schemas.microsoft.com/office/powerpoint/2010/main" val="13082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22630"/>
            <a:ext cx="5807200" cy="610067"/>
          </a:xfrm>
        </p:spPr>
        <p:txBody>
          <a:bodyPr>
            <a:normAutofit fontScale="90000"/>
          </a:bodyPr>
          <a:lstStyle/>
          <a:p>
            <a:r>
              <a:rPr lang="en-US" dirty="0" smtClean="0"/>
              <a:t>Beginning with a </a:t>
            </a:r>
            <a:r>
              <a:rPr lang="en-US" b="1" dirty="0" smtClean="0"/>
              <a:t>story</a:t>
            </a:r>
            <a:r>
              <a:rPr lang="en-US" dirty="0" smtClean="0"/>
              <a:t>…</a:t>
            </a:r>
            <a:endParaRPr lang="en-US" dirty="0"/>
          </a:p>
        </p:txBody>
      </p:sp>
      <p:sp>
        <p:nvSpPr>
          <p:cNvPr id="5" name="Content Placeholder 4"/>
          <p:cNvSpPr>
            <a:spLocks noGrp="1"/>
          </p:cNvSpPr>
          <p:nvPr>
            <p:ph idx="1"/>
          </p:nvPr>
        </p:nvSpPr>
        <p:spPr>
          <a:xfrm>
            <a:off x="885578" y="1332698"/>
            <a:ext cx="7402086" cy="4767016"/>
          </a:xfrm>
        </p:spPr>
        <p:txBody>
          <a:bodyPr>
            <a:noAutofit/>
          </a:bodyPr>
          <a:lstStyle/>
          <a:p>
            <a:r>
              <a:rPr lang="en-US" sz="1200" dirty="0" smtClean="0"/>
              <a:t>Jesus and his disciples arrived </a:t>
            </a:r>
            <a:r>
              <a:rPr lang="en-US" sz="1200" dirty="0"/>
              <a:t>at the country of the </a:t>
            </a:r>
            <a:r>
              <a:rPr lang="en-US" sz="1200" dirty="0" err="1"/>
              <a:t>Gerasenes</a:t>
            </a:r>
            <a:r>
              <a:rPr lang="en-US" sz="1200" dirty="0"/>
              <a:t>, which is over against Galilee. And when he was come forth upon the land, there met him a certain man out of the city, who had demons; and for a long time he had worn no clothes, and abode not in any house, but in the tombs. And when he saw Jesus, he cried out, and fell down before him, and with a loud voice said, What have I to do with thee, Jesus, thou Son of the Most High God? I beseech thee, torment me not. For he was commanding the unclean spirit to come out from the man. For oftentimes it had seized him</a:t>
            </a:r>
            <a:r>
              <a:rPr lang="en-US" sz="1200" dirty="0" smtClean="0"/>
              <a:t>: and </a:t>
            </a:r>
            <a:r>
              <a:rPr lang="en-US" sz="1200" dirty="0"/>
              <a:t>he was kept under guard, and bound with chains and fetters; and breaking the bands asunder, he was driven of the demon into the deserts. And Jesus asked him, What is thy name? And he said, Legion; for many demons were entered into him. And they entreated him that he would not command them to depart into the abyss. Now there was there a herd of many swine feeding on the mountain</a:t>
            </a:r>
            <a:r>
              <a:rPr lang="en-US" sz="1200" dirty="0" smtClean="0"/>
              <a:t>: and </a:t>
            </a:r>
            <a:r>
              <a:rPr lang="en-US" sz="1200" dirty="0"/>
              <a:t>they entreated him that he would give them leave to enter into them. And he gave them leave. </a:t>
            </a:r>
            <a:endParaRPr lang="en-US" sz="1200" dirty="0" smtClean="0"/>
          </a:p>
          <a:p>
            <a:r>
              <a:rPr lang="en-US" sz="1200" dirty="0" smtClean="0"/>
              <a:t>And </a:t>
            </a:r>
            <a:r>
              <a:rPr lang="en-US" sz="1200" dirty="0"/>
              <a:t>the demons came out from the man, and entered into the </a:t>
            </a:r>
            <a:r>
              <a:rPr lang="en-US" sz="1200" dirty="0" smtClean="0"/>
              <a:t>swine: and </a:t>
            </a:r>
            <a:r>
              <a:rPr lang="en-US" sz="1200" dirty="0"/>
              <a:t>the herd rushed down the steep into the lake, and were drowned. And when they that fed them saw what had come to pass, they fled, and told it in the city and in the country. And they went out to see what had come to pass; and they came to Jesus, and found the man, from whom the demons were gone out, sitting, clothed and in his right mind, at the feet of </a:t>
            </a:r>
            <a:r>
              <a:rPr lang="en-US" sz="1200" dirty="0" smtClean="0"/>
              <a:t>Jesus :</a:t>
            </a:r>
            <a:r>
              <a:rPr lang="en-US" sz="1200" dirty="0"/>
              <a:t>and they were afraid. And they that saw it told them how he that was possessed with demons was made whole.</a:t>
            </a:r>
          </a:p>
          <a:p>
            <a:r>
              <a:rPr lang="en-US" sz="1200" dirty="0"/>
              <a:t> And all the people of the country of the </a:t>
            </a:r>
            <a:r>
              <a:rPr lang="en-US" sz="1200" dirty="0" err="1"/>
              <a:t>Gerasenes</a:t>
            </a:r>
            <a:r>
              <a:rPr lang="en-US" sz="1200" dirty="0"/>
              <a:t> round about asked him to depart from them, for they were </a:t>
            </a:r>
            <a:r>
              <a:rPr lang="en-US" sz="1200" dirty="0" smtClean="0"/>
              <a:t>gripped </a:t>
            </a:r>
            <a:r>
              <a:rPr lang="en-US" sz="1200" dirty="0"/>
              <a:t>with great fear</a:t>
            </a:r>
            <a:r>
              <a:rPr lang="en-US" sz="1200" dirty="0" smtClean="0"/>
              <a:t>: and </a:t>
            </a:r>
            <a:r>
              <a:rPr lang="en-US" sz="1200" dirty="0"/>
              <a:t>he entered into a boat, and returned. But the man from whom the demons were gone out prayed him that he might be with </a:t>
            </a:r>
            <a:r>
              <a:rPr lang="en-US" sz="1200" dirty="0" smtClean="0"/>
              <a:t>him :</a:t>
            </a:r>
            <a:r>
              <a:rPr lang="en-US" sz="1200" dirty="0"/>
              <a:t>but he sent him away, saying, Return to thy house, and declare how great things God hath done for thee. And he went his way, publishing throughout the whole city how great things Jesus had done for him</a:t>
            </a:r>
          </a:p>
        </p:txBody>
      </p:sp>
    </p:spTree>
    <p:extLst>
      <p:ext uri="{BB962C8B-B14F-4D97-AF65-F5344CB8AC3E}">
        <p14:creationId xmlns:p14="http://schemas.microsoft.com/office/powerpoint/2010/main" val="770440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158569"/>
            <a:ext cx="7024744" cy="1143000"/>
          </a:xfrm>
        </p:spPr>
        <p:txBody>
          <a:bodyPr>
            <a:normAutofit fontScale="90000"/>
          </a:bodyPr>
          <a:lstStyle/>
          <a:p>
            <a:r>
              <a:rPr lang="en-US" dirty="0" smtClean="0"/>
              <a:t>That looks like a lot of text to remember…</a:t>
            </a:r>
            <a:br>
              <a:rPr lang="en-US" dirty="0" smtClean="0"/>
            </a:br>
            <a:r>
              <a:rPr lang="en-US" dirty="0"/>
              <a:t/>
            </a:r>
            <a:br>
              <a:rPr lang="en-US" dirty="0"/>
            </a:br>
            <a:r>
              <a:rPr lang="en-US" dirty="0" smtClean="0"/>
              <a:t>                         and it is…</a:t>
            </a:r>
            <a:endParaRPr lang="en-US" dirty="0"/>
          </a:p>
        </p:txBody>
      </p:sp>
    </p:spTree>
    <p:extLst>
      <p:ext uri="{BB962C8B-B14F-4D97-AF65-F5344CB8AC3E}">
        <p14:creationId xmlns:p14="http://schemas.microsoft.com/office/powerpoint/2010/main" val="29649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065" y="672495"/>
            <a:ext cx="7024744" cy="710337"/>
          </a:xfrm>
        </p:spPr>
        <p:txBody>
          <a:bodyPr/>
          <a:lstStyle/>
          <a:p>
            <a:r>
              <a:rPr lang="en-US" dirty="0" smtClean="0"/>
              <a:t>Moving to a picture…</a:t>
            </a:r>
            <a:endParaRPr lang="en-US" dirty="0"/>
          </a:p>
        </p:txBody>
      </p:sp>
      <p:pic>
        <p:nvPicPr>
          <p:cNvPr id="4" name="Content Placeholder 3" descr="6 Jesus Heals a Man with Demons Luke 8.26-39.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 t="-7947" r="-19376" b="-15230"/>
          <a:stretch/>
        </p:blipFill>
        <p:spPr>
          <a:xfrm>
            <a:off x="1043492" y="1186520"/>
            <a:ext cx="6777317" cy="5671480"/>
          </a:xfrm>
        </p:spPr>
      </p:pic>
    </p:spTree>
    <p:extLst>
      <p:ext uri="{BB962C8B-B14F-4D97-AF65-F5344CB8AC3E}">
        <p14:creationId xmlns:p14="http://schemas.microsoft.com/office/powerpoint/2010/main" val="119818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171466"/>
            <a:ext cx="7024744" cy="1143000"/>
          </a:xfrm>
        </p:spPr>
        <p:txBody>
          <a:bodyPr>
            <a:normAutofit fontScale="90000"/>
          </a:bodyPr>
          <a:lstStyle/>
          <a:p>
            <a:r>
              <a:rPr lang="en-US" dirty="0" smtClean="0"/>
              <a:t>Well, that’s interesting, but</a:t>
            </a:r>
            <a:br>
              <a:rPr lang="en-US" dirty="0" smtClean="0"/>
            </a:br>
            <a:r>
              <a:rPr lang="en-US" dirty="0"/>
              <a:t/>
            </a:r>
            <a:br>
              <a:rPr lang="en-US" dirty="0"/>
            </a:br>
            <a:r>
              <a:rPr lang="en-US" dirty="0" smtClean="0"/>
              <a:t>                     … what </a:t>
            </a:r>
            <a:r>
              <a:rPr lang="en-US" i="1" dirty="0" smtClean="0"/>
              <a:t>is it?!</a:t>
            </a:r>
            <a:endParaRPr lang="en-US" dirty="0"/>
          </a:p>
        </p:txBody>
      </p:sp>
    </p:spTree>
    <p:extLst>
      <p:ext uri="{BB962C8B-B14F-4D97-AF65-F5344CB8AC3E}">
        <p14:creationId xmlns:p14="http://schemas.microsoft.com/office/powerpoint/2010/main" val="132795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732" y="3074039"/>
            <a:ext cx="7024744" cy="1143000"/>
          </a:xfrm>
        </p:spPr>
        <p:txBody>
          <a:bodyPr>
            <a:normAutofit fontScale="90000"/>
          </a:bodyPr>
          <a:lstStyle/>
          <a:p>
            <a:r>
              <a:rPr lang="en-US" b="1" dirty="0" err="1" smtClean="0"/>
              <a:t>StudyMap</a:t>
            </a:r>
            <a:r>
              <a:rPr lang="en-US" dirty="0" smtClean="0"/>
              <a:t>…</a:t>
            </a:r>
            <a:br>
              <a:rPr lang="en-US" dirty="0" smtClean="0"/>
            </a:br>
            <a:r>
              <a:rPr lang="en-US" dirty="0"/>
              <a:t/>
            </a:r>
            <a:br>
              <a:rPr lang="en-US" dirty="0"/>
            </a:br>
            <a:r>
              <a:rPr lang="en-US" dirty="0" smtClean="0"/>
              <a:t>a visual way to learn and</a:t>
            </a:r>
            <a:br>
              <a:rPr lang="en-US" dirty="0" smtClean="0"/>
            </a:br>
            <a:r>
              <a:rPr lang="en-US" dirty="0"/>
              <a:t> </a:t>
            </a:r>
            <a:r>
              <a:rPr lang="en-US" dirty="0" smtClean="0"/>
              <a:t>                           recall a story</a:t>
            </a:r>
            <a:endParaRPr lang="en-US" dirty="0"/>
          </a:p>
        </p:txBody>
      </p:sp>
    </p:spTree>
    <p:extLst>
      <p:ext uri="{BB962C8B-B14F-4D97-AF65-F5344CB8AC3E}">
        <p14:creationId xmlns:p14="http://schemas.microsoft.com/office/powerpoint/2010/main" val="322936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1746475"/>
            <a:ext cx="7024744" cy="1143000"/>
          </a:xfrm>
        </p:spPr>
        <p:txBody>
          <a:bodyPr>
            <a:normAutofit fontScale="90000"/>
          </a:bodyPr>
          <a:lstStyle/>
          <a:p>
            <a:r>
              <a:rPr lang="en-US" dirty="0" smtClean="0"/>
              <a:t>Spatial and Positional referencing aids in learning and recalling the details of the story, verse by verse</a:t>
            </a:r>
            <a:endParaRPr lang="en-US" dirty="0"/>
          </a:p>
        </p:txBody>
      </p:sp>
      <p:pic>
        <p:nvPicPr>
          <p:cNvPr id="4" name="Content Placeholder 3" descr="6 Jesus Heals a Man with Demons Luke 8.26-39.png"/>
          <p:cNvPicPr>
            <a:picLocks noGrp="1" noChangeAspect="1"/>
          </p:cNvPicPr>
          <p:nvPr>
            <p:ph idx="1"/>
          </p:nvPr>
        </p:nvPicPr>
        <p:blipFill rotWithShape="1">
          <a:blip r:embed="rId2">
            <a:extLst>
              <a:ext uri="{28A0092B-C50C-407E-A947-70E740481C1C}">
                <a14:useLocalDpi xmlns:a14="http://schemas.microsoft.com/office/drawing/2010/main" val="0"/>
              </a:ext>
            </a:extLst>
          </a:blip>
          <a:srcRect l="-44895" t="-27022" r="11421" b="-10341"/>
          <a:stretch/>
        </p:blipFill>
        <p:spPr>
          <a:xfrm>
            <a:off x="1043492" y="1746475"/>
            <a:ext cx="6471037" cy="5111525"/>
          </a:xfrm>
        </p:spPr>
      </p:pic>
    </p:spTree>
    <p:extLst>
      <p:ext uri="{BB962C8B-B14F-4D97-AF65-F5344CB8AC3E}">
        <p14:creationId xmlns:p14="http://schemas.microsoft.com/office/powerpoint/2010/main" val="359387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250016"/>
            <a:ext cx="7024744" cy="1143000"/>
          </a:xfrm>
        </p:spPr>
        <p:txBody>
          <a:bodyPr>
            <a:normAutofit fontScale="90000"/>
          </a:bodyPr>
          <a:lstStyle/>
          <a:p>
            <a:r>
              <a:rPr lang="en-US" dirty="0" smtClean="0"/>
              <a:t>Notice that the numbered verses are grouped into ‘chunks’ – which aids in recall</a:t>
            </a:r>
            <a:endParaRPr lang="en-US" dirty="0"/>
          </a:p>
        </p:txBody>
      </p:sp>
      <p:pic>
        <p:nvPicPr>
          <p:cNvPr id="4" name="Content Placeholder 3" descr="6 Jesus Heals a Man with Demons Luke 8.26-39.png"/>
          <p:cNvPicPr>
            <a:picLocks noGrp="1" noChangeAspect="1"/>
          </p:cNvPicPr>
          <p:nvPr>
            <p:ph idx="1"/>
          </p:nvPr>
        </p:nvPicPr>
        <p:blipFill rotWithShape="1">
          <a:blip r:embed="rId2">
            <a:extLst>
              <a:ext uri="{28A0092B-C50C-407E-A947-70E740481C1C}">
                <a14:useLocalDpi xmlns:a14="http://schemas.microsoft.com/office/drawing/2010/main" val="0"/>
              </a:ext>
            </a:extLst>
          </a:blip>
          <a:srcRect l="-44895" t="-27022" r="11421" b="-10341"/>
          <a:stretch/>
        </p:blipFill>
        <p:spPr>
          <a:xfrm>
            <a:off x="1043492" y="1746475"/>
            <a:ext cx="6471037" cy="5111525"/>
          </a:xfrm>
        </p:spPr>
      </p:pic>
      <p:sp>
        <p:nvSpPr>
          <p:cNvPr id="5" name="Donut 4"/>
          <p:cNvSpPr/>
          <p:nvPr/>
        </p:nvSpPr>
        <p:spPr>
          <a:xfrm>
            <a:off x="6297387" y="3687001"/>
            <a:ext cx="1217142" cy="1199599"/>
          </a:xfrm>
          <a:prstGeom prst="donut">
            <a:avLst>
              <a:gd name="adj" fmla="val 9271"/>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Donut 6"/>
          <p:cNvSpPr/>
          <p:nvPr/>
        </p:nvSpPr>
        <p:spPr>
          <a:xfrm>
            <a:off x="6114632" y="4886599"/>
            <a:ext cx="1217142" cy="1199599"/>
          </a:xfrm>
          <a:prstGeom prst="donut">
            <a:avLst>
              <a:gd name="adj" fmla="val 9271"/>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Donut 7"/>
          <p:cNvSpPr/>
          <p:nvPr/>
        </p:nvSpPr>
        <p:spPr>
          <a:xfrm>
            <a:off x="4939127" y="5486398"/>
            <a:ext cx="1358260" cy="1199599"/>
          </a:xfrm>
          <a:prstGeom prst="donut">
            <a:avLst>
              <a:gd name="adj" fmla="val 9271"/>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Donut 8"/>
          <p:cNvSpPr/>
          <p:nvPr/>
        </p:nvSpPr>
        <p:spPr>
          <a:xfrm>
            <a:off x="3492668" y="4678090"/>
            <a:ext cx="1446459" cy="1616616"/>
          </a:xfrm>
          <a:prstGeom prst="donut">
            <a:avLst>
              <a:gd name="adj" fmla="val 9271"/>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Donut 9"/>
          <p:cNvSpPr/>
          <p:nvPr/>
        </p:nvSpPr>
        <p:spPr>
          <a:xfrm>
            <a:off x="3892024" y="3393468"/>
            <a:ext cx="1217142" cy="1199599"/>
          </a:xfrm>
          <a:prstGeom prst="donut">
            <a:avLst>
              <a:gd name="adj" fmla="val 9271"/>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9862282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608820"/>
            <a:ext cx="7024744" cy="1143000"/>
          </a:xfrm>
        </p:spPr>
        <p:txBody>
          <a:bodyPr>
            <a:normAutofit fontScale="90000"/>
          </a:bodyPr>
          <a:lstStyle/>
          <a:p>
            <a:r>
              <a:rPr lang="en-US" dirty="0" smtClean="0"/>
              <a:t>Now the 14 verses are grouped into 5 chunks which are much easier to recall…</a:t>
            </a:r>
            <a:br>
              <a:rPr lang="en-US" dirty="0" smtClean="0"/>
            </a:br>
            <a:r>
              <a:rPr lang="en-US" dirty="0"/>
              <a:t/>
            </a:r>
            <a:br>
              <a:rPr lang="en-US" dirty="0"/>
            </a:br>
            <a:r>
              <a:rPr lang="en-US" dirty="0" smtClean="0"/>
              <a:t>once the chunks are learned, the next layer of recall involves adding secondary support images or icons…</a:t>
            </a:r>
            <a:endParaRPr lang="en-US" dirty="0"/>
          </a:p>
        </p:txBody>
      </p:sp>
    </p:spTree>
    <p:extLst>
      <p:ext uri="{BB962C8B-B14F-4D97-AF65-F5344CB8AC3E}">
        <p14:creationId xmlns:p14="http://schemas.microsoft.com/office/powerpoint/2010/main" val="21119089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43</TotalTime>
  <Words>1144</Words>
  <Application>Microsoft Macintosh PowerPoint</Application>
  <PresentationFormat>On-screen Show (4:3)</PresentationFormat>
  <Paragraphs>23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Making Bible Stories Stick</vt:lpstr>
      <vt:lpstr>Beginning with a story…</vt:lpstr>
      <vt:lpstr>That looks like a lot of text to remember…                           and it is…</vt:lpstr>
      <vt:lpstr>Moving to a picture…</vt:lpstr>
      <vt:lpstr>Well, that’s interesting, but                       … what is it?!</vt:lpstr>
      <vt:lpstr>StudyMap…  a visual way to learn and                             recall a story</vt:lpstr>
      <vt:lpstr>Spatial and Positional referencing aids in learning and recalling the details of the story, verse by verse</vt:lpstr>
      <vt:lpstr>Notice that the numbered verses are grouped into ‘chunks’ – which aids in recall</vt:lpstr>
      <vt:lpstr>Now the 14 verses are grouped into 5 chunks which are much easier to recall…  once the chunks are learned, the next layer of recall involves adding secondary support images or icons…</vt:lpstr>
      <vt:lpstr>Adding visual and mental cues to the image</vt:lpstr>
      <vt:lpstr>The smaller images or icons take their meaning from the text. The visual stimuli of the icons cements the meaning of the text into my mind quite nicely.</vt:lpstr>
      <vt:lpstr>I review these sporadically, using the time just before going to sleep or right after waking as excellent review times.</vt:lpstr>
      <vt:lpstr>So this:</vt:lpstr>
      <vt:lpstr>Becomes this:</vt:lpstr>
      <vt:lpstr>Which one do you think I recall more easily?!  The images of course!!</vt:lpstr>
      <vt:lpstr>‘Learning How to Learn’ is helping me further the use of these StudyMaps for my goal of embedding 200 such stories into my working and long term memory.          Thank you!                          ~ Ray Neu               Global Oral Learning Coordinator                      Church of the Nazarene</vt:lpstr>
    </vt:vector>
  </TitlesOfParts>
  <Company>GCCN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Bible Stories Stick</dc:title>
  <dc:creator>Ray Neu</dc:creator>
  <cp:lastModifiedBy>Angel Sigui</cp:lastModifiedBy>
  <cp:revision>5</cp:revision>
  <dcterms:created xsi:type="dcterms:W3CDTF">2015-02-02T21:56:17Z</dcterms:created>
  <dcterms:modified xsi:type="dcterms:W3CDTF">2015-02-07T04:15:45Z</dcterms:modified>
</cp:coreProperties>
</file>